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256" r:id="rId2"/>
    <p:sldId id="257" r:id="rId3"/>
    <p:sldId id="337" r:id="rId4"/>
    <p:sldId id="258" r:id="rId5"/>
    <p:sldId id="349" r:id="rId6"/>
    <p:sldId id="259" r:id="rId7"/>
    <p:sldId id="260" r:id="rId8"/>
    <p:sldId id="261" r:id="rId9"/>
    <p:sldId id="262" r:id="rId10"/>
    <p:sldId id="286" r:id="rId11"/>
    <p:sldId id="263" r:id="rId12"/>
    <p:sldId id="264" r:id="rId13"/>
    <p:sldId id="287" r:id="rId14"/>
    <p:sldId id="290" r:id="rId15"/>
    <p:sldId id="292" r:id="rId16"/>
    <p:sldId id="293" r:id="rId17"/>
    <p:sldId id="298" r:id="rId18"/>
    <p:sldId id="299" r:id="rId19"/>
    <p:sldId id="338" r:id="rId20"/>
    <p:sldId id="304" r:id="rId21"/>
    <p:sldId id="305" r:id="rId22"/>
    <p:sldId id="308" r:id="rId23"/>
    <p:sldId id="342" r:id="rId24"/>
    <p:sldId id="314" r:id="rId25"/>
    <p:sldId id="316" r:id="rId26"/>
    <p:sldId id="318" r:id="rId27"/>
    <p:sldId id="343" r:id="rId28"/>
    <p:sldId id="323" r:id="rId29"/>
    <p:sldId id="324" r:id="rId30"/>
    <p:sldId id="328" r:id="rId31"/>
    <p:sldId id="329" r:id="rId32"/>
    <p:sldId id="332" r:id="rId33"/>
    <p:sldId id="340" r:id="rId34"/>
    <p:sldId id="339" r:id="rId35"/>
    <p:sldId id="334" r:id="rId36"/>
    <p:sldId id="280" r:id="rId37"/>
    <p:sldId id="344" r:id="rId38"/>
    <p:sldId id="282" r:id="rId39"/>
    <p:sldId id="283" r:id="rId40"/>
    <p:sldId id="345" r:id="rId41"/>
    <p:sldId id="346" r:id="rId42"/>
    <p:sldId id="348" r:id="rId43"/>
    <p:sldId id="284" r:id="rId4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-2334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Office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Office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Office_Excel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Office_Excel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Office_Excel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Office_Excel6.xlsx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n-US" sz="1198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/>
              <a:t>
</a:t>
            </a:r>
          </a:p>
        </c:rich>
      </c:tx>
      <c:spPr>
        <a:noFill/>
        <a:ln w="25362">
          <a:noFill/>
        </a:ln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Indicadores!$C$4</c:f>
              <c:strCache>
                <c:ptCount val="1"/>
                <c:pt idx="0">
                  <c:v>Cobertura do Programa de Atenção à  Hipertensão Arterial Sistêmica na unidade de saúde</c:v>
                </c:pt>
              </c:strCache>
            </c:strRef>
          </c:tx>
          <c:spPr>
            <a:solidFill>
              <a:srgbClr val="558ED5"/>
            </a:solidFill>
            <a:ln w="25362">
              <a:noFill/>
            </a:ln>
          </c:spPr>
          <c:dLbls>
            <c:spPr>
              <a:noFill/>
              <a:ln w="25362">
                <a:noFill/>
              </a:ln>
            </c:spPr>
            <c:txPr>
              <a:bodyPr/>
              <a:lstStyle/>
              <a:p>
                <a:pPr algn="ctr" rtl="1">
                  <a:defRPr lang="en-US" sz="999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Indicadores!$D$3:$F$3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Indicadores!$D$4:$F$4</c:f>
              <c:numCache>
                <c:formatCode>0.0%</c:formatCode>
                <c:ptCount val="3"/>
                <c:pt idx="0">
                  <c:v>0.24216524216524374</c:v>
                </c:pt>
                <c:pt idx="1">
                  <c:v>0.46723646723646917</c:v>
                </c:pt>
                <c:pt idx="2">
                  <c:v>0.86039886039886526</c:v>
                </c:pt>
              </c:numCache>
            </c:numRef>
          </c:val>
        </c:ser>
        <c:overlap val="-25"/>
        <c:axId val="99698560"/>
        <c:axId val="99700096"/>
      </c:barChart>
      <c:catAx>
        <c:axId val="99698560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70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US" sz="999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99700096"/>
        <c:crosses val="autoZero"/>
        <c:auto val="1"/>
        <c:lblAlgn val="ctr"/>
        <c:lblOffset val="100"/>
      </c:catAx>
      <c:valAx>
        <c:axId val="99700096"/>
        <c:scaling>
          <c:orientation val="minMax"/>
          <c:max val="1"/>
          <c:min val="0"/>
        </c:scaling>
        <c:delete val="1"/>
        <c:axPos val="l"/>
        <c:numFmt formatCode="0.0%" sourceLinked="1"/>
        <c:tickLblPos val="nextTo"/>
        <c:crossAx val="99698560"/>
        <c:crosses val="autoZero"/>
        <c:crossBetween val="between"/>
        <c:majorUnit val="0.1"/>
      </c:valAx>
      <c:spPr>
        <a:solidFill>
          <a:srgbClr val="FFFFFF"/>
        </a:solidFill>
        <a:ln w="25362">
          <a:noFill/>
        </a:ln>
      </c:spPr>
    </c:plotArea>
    <c:plotVisOnly val="1"/>
    <c:dispBlanksAs val="gap"/>
  </c:chart>
  <c:spPr>
    <a:solidFill>
      <a:srgbClr val="FFFFFF"/>
    </a:solidFill>
    <a:ln w="3170">
      <a:solidFill>
        <a:srgbClr val="808080"/>
      </a:solidFill>
      <a:prstDash val="solid"/>
    </a:ln>
  </c:spPr>
  <c:txPr>
    <a:bodyPr/>
    <a:lstStyle/>
    <a:p>
      <a:pPr>
        <a:defRPr sz="999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Indicadores!$R$4</c:f>
              <c:strCache>
                <c:ptCount val="1"/>
                <c:pt idx="0">
                  <c:v>Cobertura do Pprograma de Atenção à Diabetes Mellitus na unidade de saúde</c:v>
                </c:pt>
              </c:strCache>
            </c:strRef>
          </c:tx>
          <c:spPr>
            <a:solidFill>
              <a:srgbClr val="4F81BD"/>
            </a:solidFill>
            <a:ln w="25377">
              <a:noFill/>
            </a:ln>
          </c:spPr>
          <c:dLbls>
            <c:spPr>
              <a:noFill/>
              <a:ln w="25377">
                <a:noFill/>
              </a:ln>
            </c:spPr>
            <c:txPr>
              <a:bodyPr/>
              <a:lstStyle/>
              <a:p>
                <a:pPr algn="ctr" rtl="1">
                  <a:defRPr lang="en-US" sz="999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Indicadores!$S$3:$U$3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Indicadores!$S$4:$U$4</c:f>
              <c:numCache>
                <c:formatCode>0.0%</c:formatCode>
                <c:ptCount val="3"/>
                <c:pt idx="0">
                  <c:v>0.28735632183908394</c:v>
                </c:pt>
                <c:pt idx="1">
                  <c:v>0.5402298850574716</c:v>
                </c:pt>
                <c:pt idx="2">
                  <c:v>0.82758620689655149</c:v>
                </c:pt>
              </c:numCache>
            </c:numRef>
          </c:val>
        </c:ser>
        <c:overlap val="-25"/>
        <c:axId val="99823616"/>
        <c:axId val="99825152"/>
      </c:barChart>
      <c:catAx>
        <c:axId val="99823616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72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US" sz="999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99825152"/>
        <c:crosses val="autoZero"/>
        <c:auto val="1"/>
        <c:lblAlgn val="ctr"/>
        <c:lblOffset val="100"/>
      </c:catAx>
      <c:valAx>
        <c:axId val="99825152"/>
        <c:scaling>
          <c:orientation val="minMax"/>
          <c:max val="1"/>
          <c:min val="0"/>
        </c:scaling>
        <c:delete val="1"/>
        <c:axPos val="l"/>
        <c:numFmt formatCode="0.0%" sourceLinked="1"/>
        <c:tickLblPos val="nextTo"/>
        <c:crossAx val="99823616"/>
        <c:crosses val="autoZero"/>
        <c:crossBetween val="between"/>
        <c:majorUnit val="0.1"/>
      </c:valAx>
      <c:spPr>
        <a:solidFill>
          <a:srgbClr val="FFFFFF"/>
        </a:solidFill>
        <a:ln w="25377">
          <a:noFill/>
        </a:ln>
      </c:spPr>
    </c:plotArea>
    <c:plotVisOnly val="1"/>
    <c:dispBlanksAs val="gap"/>
  </c:chart>
  <c:spPr>
    <a:solidFill>
      <a:srgbClr val="FFFFFF"/>
    </a:solidFill>
    <a:ln w="3172">
      <a:solidFill>
        <a:srgbClr val="808080"/>
      </a:solidFill>
      <a:prstDash val="solid"/>
    </a:ln>
  </c:spPr>
  <c:txPr>
    <a:bodyPr/>
    <a:lstStyle/>
    <a:p>
      <a:pPr>
        <a:defRPr sz="999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Indicadores!$C$20</c:f>
              <c:strCache>
                <c:ptCount val="1"/>
                <c:pt idx="0">
                  <c:v>Proporção de pessoas com hipertensão com os exames complementares em dia de acordo com o protocolo</c:v>
                </c:pt>
              </c:strCache>
            </c:strRef>
          </c:tx>
          <c:spPr>
            <a:solidFill>
              <a:srgbClr val="4F81BD"/>
            </a:solidFill>
            <a:ln w="25386">
              <a:noFill/>
            </a:ln>
          </c:spPr>
          <c:dLbls>
            <c:spPr>
              <a:noFill/>
              <a:ln w="25386">
                <a:noFill/>
              </a:ln>
            </c:spPr>
            <c:txPr>
              <a:bodyPr/>
              <a:lstStyle/>
              <a:p>
                <a:pPr algn="ctr" rtl="1">
                  <a:defRPr lang="en-US"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Indicadores!$D$19:$F$19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Indicadores!$D$20:$F$20</c:f>
              <c:numCache>
                <c:formatCode>0.0%</c:formatCode>
                <c:ptCount val="3"/>
                <c:pt idx="0">
                  <c:v>0.94117647058823561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overlap val="-25"/>
        <c:axId val="99634560"/>
        <c:axId val="99652736"/>
      </c:barChart>
      <c:catAx>
        <c:axId val="99634560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74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U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99652736"/>
        <c:crosses val="autoZero"/>
        <c:auto val="1"/>
        <c:lblAlgn val="ctr"/>
        <c:lblOffset val="100"/>
      </c:catAx>
      <c:valAx>
        <c:axId val="99652736"/>
        <c:scaling>
          <c:orientation val="minMax"/>
          <c:max val="1"/>
          <c:min val="0"/>
        </c:scaling>
        <c:delete val="1"/>
        <c:axPos val="l"/>
        <c:numFmt formatCode="0.0%" sourceLinked="1"/>
        <c:tickLblPos val="nextTo"/>
        <c:crossAx val="99634560"/>
        <c:crosses val="autoZero"/>
        <c:crossBetween val="between"/>
        <c:majorUnit val="0.1"/>
      </c:valAx>
      <c:spPr>
        <a:solidFill>
          <a:srgbClr val="FFFFFF"/>
        </a:solidFill>
        <a:ln w="25386">
          <a:noFill/>
        </a:ln>
      </c:spPr>
    </c:plotArea>
    <c:plotVisOnly val="1"/>
    <c:dispBlanksAs val="gap"/>
  </c:chart>
  <c:spPr>
    <a:solidFill>
      <a:srgbClr val="FFFFFF"/>
    </a:solidFill>
    <a:ln w="3174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Indicadores!$R$20</c:f>
              <c:strCache>
                <c:ptCount val="1"/>
                <c:pt idx="0">
                  <c:v>Proporção de pessoas com diabetes com os exames complementares  em dia de acordo com o protocolo</c:v>
                </c:pt>
              </c:strCache>
            </c:strRef>
          </c:tx>
          <c:spPr>
            <a:solidFill>
              <a:srgbClr val="4F81BD"/>
            </a:solidFill>
            <a:ln w="25344">
              <a:noFill/>
            </a:ln>
          </c:spPr>
          <c:dLbls>
            <c:spPr>
              <a:noFill/>
              <a:ln w="25344">
                <a:noFill/>
              </a:ln>
            </c:spPr>
            <c:txPr>
              <a:bodyPr/>
              <a:lstStyle/>
              <a:p>
                <a:pPr algn="ctr" rtl="1">
                  <a:defRPr lang="en-US" sz="999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Indicadores!$S$19:$U$19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Indicadores!$S$20:$U$20</c:f>
              <c:numCache>
                <c:formatCode>0.0%</c:formatCode>
                <c:ptCount val="3"/>
                <c:pt idx="0">
                  <c:v>0.96000000000000063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overlap val="-25"/>
        <c:axId val="100906112"/>
        <c:axId val="100907648"/>
      </c:barChart>
      <c:catAx>
        <c:axId val="100906112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68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US" sz="999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00907648"/>
        <c:crosses val="autoZero"/>
        <c:auto val="1"/>
        <c:lblAlgn val="ctr"/>
        <c:lblOffset val="100"/>
      </c:catAx>
      <c:valAx>
        <c:axId val="100907648"/>
        <c:scaling>
          <c:orientation val="minMax"/>
          <c:max val="1"/>
          <c:min val="0"/>
        </c:scaling>
        <c:delete val="1"/>
        <c:axPos val="l"/>
        <c:numFmt formatCode="0.0%" sourceLinked="1"/>
        <c:tickLblPos val="nextTo"/>
        <c:crossAx val="100906112"/>
        <c:crosses val="autoZero"/>
        <c:crossBetween val="between"/>
        <c:majorUnit val="0.1"/>
      </c:valAx>
      <c:spPr>
        <a:solidFill>
          <a:srgbClr val="FFFFFF"/>
        </a:solidFill>
        <a:ln w="25344">
          <a:noFill/>
        </a:ln>
      </c:spPr>
    </c:plotArea>
    <c:plotVisOnly val="1"/>
    <c:dispBlanksAs val="gap"/>
  </c:chart>
  <c:spPr>
    <a:solidFill>
      <a:srgbClr val="FFFFFF"/>
    </a:solidFill>
    <a:ln w="3168">
      <a:solidFill>
        <a:srgbClr val="808080"/>
      </a:solidFill>
      <a:prstDash val="solid"/>
    </a:ln>
  </c:spPr>
  <c:txPr>
    <a:bodyPr/>
    <a:lstStyle/>
    <a:p>
      <a:pPr>
        <a:defRPr sz="999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 rtl="1">
              <a:defRPr lang="en-US" sz="1194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  <a:p>
            <a:pPr algn="ctr" rtl="1">
              <a:defRPr lang="en-US" sz="1194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     </a:t>
            </a:r>
          </a:p>
        </c:rich>
      </c:tx>
      <c:spPr>
        <a:noFill/>
        <a:ln w="25328">
          <a:noFill/>
        </a:ln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Indicadores!$C$26</c:f>
              <c:strCache>
                <c:ptCount val="1"/>
                <c:pt idx="0">
                  <c:v>Proporção de pessoas com hipertensão com prescrição de medicamentos da Farmácia Popular/Hiperdia priorizada.      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367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25328">
                <a:noFill/>
              </a:ln>
            </c:spPr>
            <c:txPr>
              <a:bodyPr/>
              <a:lstStyle/>
              <a:p>
                <a:pPr algn="ctr" rtl="1">
                  <a:defRPr lang="en-US" sz="999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Indicadores!$D$25:$F$25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Indicadores!$D$26:$F$26</c:f>
              <c:numCache>
                <c:formatCode>0.0%</c:formatCode>
                <c:ptCount val="3"/>
                <c:pt idx="0">
                  <c:v>0.94117647058823561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overlap val="-25"/>
        <c:axId val="101280384"/>
        <c:axId val="101327232"/>
      </c:barChart>
      <c:catAx>
        <c:axId val="101280384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66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US" sz="999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01327232"/>
        <c:crosses val="autoZero"/>
        <c:auto val="1"/>
        <c:lblAlgn val="ctr"/>
        <c:lblOffset val="100"/>
      </c:catAx>
      <c:valAx>
        <c:axId val="101327232"/>
        <c:scaling>
          <c:orientation val="minMax"/>
          <c:max val="1"/>
          <c:min val="0"/>
        </c:scaling>
        <c:delete val="1"/>
        <c:axPos val="l"/>
        <c:numFmt formatCode="0.0%" sourceLinked="1"/>
        <c:tickLblPos val="nextTo"/>
        <c:crossAx val="101280384"/>
        <c:crosses val="autoZero"/>
        <c:crossBetween val="between"/>
        <c:majorUnit val="0.1"/>
      </c:valAx>
      <c:spPr>
        <a:solidFill>
          <a:srgbClr val="FFFFFF"/>
        </a:solidFill>
        <a:ln w="25328">
          <a:noFill/>
        </a:ln>
      </c:spPr>
    </c:plotArea>
    <c:plotVisOnly val="1"/>
    <c:dispBlanksAs val="gap"/>
  </c:chart>
  <c:spPr>
    <a:solidFill>
      <a:srgbClr val="FFFFFF"/>
    </a:solidFill>
    <a:ln w="3166">
      <a:solidFill>
        <a:srgbClr val="808080"/>
      </a:solidFill>
      <a:prstDash val="solid"/>
    </a:ln>
  </c:spPr>
  <c:txPr>
    <a:bodyPr/>
    <a:lstStyle/>
    <a:p>
      <a:pPr>
        <a:defRPr sz="999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Indicadores!$C$37</c:f>
              <c:strCache>
                <c:ptCount val="1"/>
                <c:pt idx="0">
                  <c:v>Proporção de pessoas com hipertensão faltosos às consultas com busca ativa 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391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25411">
                <a:noFill/>
              </a:ln>
            </c:spPr>
            <c:txPr>
              <a:bodyPr/>
              <a:lstStyle/>
              <a:p>
                <a:pPr algn="ctr" rtl="1">
                  <a:defRPr lang="en-US"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Indicadores!$D$36:$F$36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Indicadores!$D$37:$F$37</c:f>
              <c:numCache>
                <c:formatCode>0.0%</c:formatCode>
                <c:ptCount val="3"/>
                <c:pt idx="0">
                  <c:v>0.93333333333333335</c:v>
                </c:pt>
                <c:pt idx="1">
                  <c:v>0.90909090909090906</c:v>
                </c:pt>
                <c:pt idx="2">
                  <c:v>1</c:v>
                </c:pt>
              </c:numCache>
            </c:numRef>
          </c:val>
        </c:ser>
        <c:overlap val="-25"/>
        <c:axId val="101832960"/>
        <c:axId val="101838848"/>
      </c:barChart>
      <c:catAx>
        <c:axId val="101832960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77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U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01838848"/>
        <c:crosses val="autoZero"/>
        <c:auto val="1"/>
        <c:lblAlgn val="ctr"/>
        <c:lblOffset val="100"/>
      </c:catAx>
      <c:valAx>
        <c:axId val="101838848"/>
        <c:scaling>
          <c:orientation val="minMax"/>
          <c:max val="1"/>
          <c:min val="0"/>
        </c:scaling>
        <c:delete val="1"/>
        <c:axPos val="l"/>
        <c:numFmt formatCode="0.0%" sourceLinked="1"/>
        <c:tickLblPos val="nextTo"/>
        <c:crossAx val="101832960"/>
        <c:crosses val="autoZero"/>
        <c:crossBetween val="between"/>
        <c:majorUnit val="0.1"/>
      </c:valAx>
      <c:spPr>
        <a:solidFill>
          <a:srgbClr val="FFFFFF"/>
        </a:solidFill>
        <a:ln w="25411">
          <a:noFill/>
        </a:ln>
      </c:spPr>
    </c:plotArea>
    <c:plotVisOnly val="1"/>
    <c:dispBlanksAs val="gap"/>
  </c:chart>
  <c:spPr>
    <a:solidFill>
      <a:srgbClr val="FFFFFF"/>
    </a:solidFill>
    <a:ln w="3177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B305B-1971-4F36-9C11-5BE676C09D70}" type="datetimeFigureOut">
              <a:rPr lang="pt-BR" smtClean="0"/>
              <a:pPr/>
              <a:t>02/07/2016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2CBC07-427A-40D2-B55D-A6D0D668DB6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0169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CBC07-427A-40D2-B55D-A6D0D668DB61}" type="slidenum">
              <a:rPr lang="pt-BR" smtClean="0"/>
              <a:pPr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933218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CBC07-427A-40D2-B55D-A6D0D668DB61}" type="slidenum">
              <a:rPr lang="pt-BR" smtClean="0"/>
              <a:pPr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140044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tângu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625A14D-4DD4-4AE6-89E9-07CE363A39FD}" type="datetimeFigureOut">
              <a:rPr lang="pt-BR" smtClean="0"/>
              <a:pPr/>
              <a:t>02/07/2016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1287C50-FC57-43B3-8856-8E1EE81725A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25A14D-4DD4-4AE6-89E9-07CE363A39FD}" type="datetimeFigureOut">
              <a:rPr lang="pt-BR" smtClean="0"/>
              <a:pPr/>
              <a:t>02/07/2016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287C50-FC57-43B3-8856-8E1EE81725A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25A14D-4DD4-4AE6-89E9-07CE363A39FD}" type="datetimeFigureOut">
              <a:rPr lang="pt-BR" smtClean="0"/>
              <a:pPr/>
              <a:t>02/07/2016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287C50-FC57-43B3-8856-8E1EE81725A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25A14D-4DD4-4AE6-89E9-07CE363A39FD}" type="datetimeFigureOut">
              <a:rPr lang="pt-BR" smtClean="0"/>
              <a:pPr/>
              <a:t>02/07/2016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287C50-FC57-43B3-8856-8E1EE81725A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25A14D-4DD4-4AE6-89E9-07CE363A39FD}" type="datetimeFigureOut">
              <a:rPr lang="pt-BR" smtClean="0"/>
              <a:pPr/>
              <a:t>02/07/2016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287C50-FC57-43B3-8856-8E1EE81725A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Divis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ivis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25A14D-4DD4-4AE6-89E9-07CE363A39FD}" type="datetimeFigureOut">
              <a:rPr lang="pt-BR" smtClean="0"/>
              <a:pPr/>
              <a:t>02/07/2016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287C50-FC57-43B3-8856-8E1EE81725A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25A14D-4DD4-4AE6-89E9-07CE363A39FD}" type="datetimeFigureOut">
              <a:rPr lang="pt-BR" smtClean="0"/>
              <a:pPr/>
              <a:t>02/07/2016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287C50-FC57-43B3-8856-8E1EE81725A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25A14D-4DD4-4AE6-89E9-07CE363A39FD}" type="datetimeFigureOut">
              <a:rPr lang="pt-BR" smtClean="0"/>
              <a:pPr/>
              <a:t>02/07/2016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287C50-FC57-43B3-8856-8E1EE81725A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25A14D-4DD4-4AE6-89E9-07CE363A39FD}" type="datetimeFigureOut">
              <a:rPr lang="pt-BR" smtClean="0"/>
              <a:pPr/>
              <a:t>02/07/2016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287C50-FC57-43B3-8856-8E1EE81725A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625A14D-4DD4-4AE6-89E9-07CE363A39FD}" type="datetimeFigureOut">
              <a:rPr lang="pt-BR" smtClean="0"/>
              <a:pPr/>
              <a:t>02/07/2016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287C50-FC57-43B3-8856-8E1EE81725A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625A14D-4DD4-4AE6-89E9-07CE363A39FD}" type="datetimeFigureOut">
              <a:rPr lang="pt-BR" smtClean="0"/>
              <a:pPr/>
              <a:t>02/07/2016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1287C50-FC57-43B3-8856-8E1EE81725A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ângulo retângu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ector reto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vis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ivis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ângulo retângu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ector reto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625A14D-4DD4-4AE6-89E9-07CE363A39FD}" type="datetimeFigureOut">
              <a:rPr lang="pt-BR" smtClean="0"/>
              <a:pPr/>
              <a:t>02/07/2016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1287C50-FC57-43B3-8856-8E1EE81725A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14348" y="714356"/>
            <a:ext cx="7772400" cy="2000264"/>
          </a:xfrm>
        </p:spPr>
        <p:txBody>
          <a:bodyPr>
            <a:noAutofit/>
          </a:bodyPr>
          <a:lstStyle/>
          <a:p>
            <a:pPr algn="just"/>
            <a:r>
              <a:rPr lang="pt-BR" sz="2800" dirty="0" smtClean="0">
                <a:effectLst/>
              </a:rPr>
              <a:t>Qualificação da atenção à saúde dos adultos portadores de Hipertensão Arterial sistêmica e/ou Diabetes Mellitus na UBS </a:t>
            </a:r>
            <a:r>
              <a:rPr lang="pt-BR" sz="2800" dirty="0" smtClean="0"/>
              <a:t>Ada Rodrigues Viana, Manaus/AM</a:t>
            </a:r>
            <a:r>
              <a:rPr lang="pt-BR" sz="2800" dirty="0" smtClean="0">
                <a:effectLst/>
              </a:rPr>
              <a:t>.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5800" y="2714620"/>
            <a:ext cx="7772400" cy="2786082"/>
          </a:xfrm>
        </p:spPr>
        <p:txBody>
          <a:bodyPr>
            <a:noAutofit/>
          </a:bodyPr>
          <a:lstStyle/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Especializanda: Teresa Alba Alba.</a:t>
            </a:r>
          </a:p>
          <a:p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Orientadora:Stelita Pacheco Dourado Neta</a:t>
            </a:r>
          </a:p>
          <a:p>
            <a:pPr algn="ctr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400" dirty="0" smtClean="0">
                <a:latin typeface="Arial" pitchFamily="34" charset="0"/>
                <a:cs typeface="Arial" pitchFamily="34" charset="0"/>
              </a:rPr>
              <a:t>Pelotas.2016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3429000"/>
            <a:ext cx="1463353" cy="1482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5061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t-BR" sz="3200" dirty="0" smtClean="0">
                <a:latin typeface="Arial" pitchFamily="34" charset="0"/>
                <a:cs typeface="Arial" pitchFamily="34" charset="0"/>
              </a:rPr>
              <a:t>Logística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57201" y="1643051"/>
            <a:ext cx="8472518" cy="4483113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Protocolo o Caderno de Atenção Básica nº 37(</a:t>
            </a: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   Estratégias para o cuidado da pessoa com doença crônica Hipertensão Arterial Sistêmica.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Brasília: Ministério da Saúde, 2013 a. 128 p.)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Protocolo o Caderno de Atenção Básica nº 36 (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Estratégias para o cuidado da pessoa com doença crônica Diabetes Mellitus.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Brasília: Ministério da Saúde, 2013b. 159 p.)</a:t>
            </a:r>
          </a:p>
          <a:p>
            <a:pPr algn="just"/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Instrumentos de Registros Específicos (Prontuários individuais, Planilha para coleta de dados,Ficha-espelho,Cartão de Hipertensão e Diabéticos e o Livro de Registro de HIPERDIA.)</a:t>
            </a:r>
          </a:p>
          <a:p>
            <a:pPr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Capacitação da equipe.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Capacitação dos ACS para busca ativa dos usuários hipertensos e diabéticos faltosos a consulta.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Garantir a solicitação dos exames complementares.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Implantação e registro adequado da ficha de acompanhamento.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t-BR" sz="3200" dirty="0" smtClean="0">
                <a:latin typeface="Arial" pitchFamily="34" charset="0"/>
                <a:cs typeface="Arial" pitchFamily="34" charset="0"/>
              </a:rPr>
              <a:t>Logística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500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Monitorar o número de usuários hipertensos e diabéticos cadastrados.</a:t>
            </a:r>
          </a:p>
          <a:p>
            <a:pPr algn="just">
              <a:lnSpc>
                <a:spcPct val="150000"/>
              </a:lnSpc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Melhorar os atendimentos clínicos e os acolhimentos para os usuários hipertensos e diabéticos.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dirty="0" smtClean="0">
                <a:latin typeface="Arial" pitchFamily="34" charset="0"/>
                <a:cs typeface="Arial" pitchFamily="34" charset="0"/>
              </a:rPr>
              <a:t>Ações a serem realizadas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627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Organizar visitas domiciliares para procurar aqueles usuários hipertensos e diabéticos faltosos a consultas.</a:t>
            </a:r>
          </a:p>
          <a:p>
            <a:pPr algn="just">
              <a:lnSpc>
                <a:spcPct val="150000"/>
              </a:lnSpc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Organizar prática coletiva sobre alimentação saudável, atividade física e saúde bucal através dos grupos realizados.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4" y="1772820"/>
            <a:ext cx="7416824" cy="430993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Objetivo 1: Ampliar a cobertura a pessoas Hipertensas e/ou Diabéticas.</a:t>
            </a:r>
            <a:endParaRPr lang="pt-BR" sz="3300" dirty="0" smtClean="0">
              <a:latin typeface="Arial" pitchFamily="34" charset="0"/>
              <a:cs typeface="Arial" pitchFamily="34" charset="0"/>
            </a:endParaRPr>
          </a:p>
          <a:p>
            <a:endParaRPr lang="pt-BR" sz="3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176" y="428604"/>
            <a:ext cx="7543824" cy="989034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Objetivos, Metas e Resultados.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566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6"/>
          <p:cNvSpPr txBox="1">
            <a:spLocks noChangeArrowheads="1"/>
          </p:cNvSpPr>
          <p:nvPr/>
        </p:nvSpPr>
        <p:spPr bwMode="auto">
          <a:xfrm>
            <a:off x="928662" y="5572140"/>
            <a:ext cx="7286646" cy="584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600" b="1" dirty="0"/>
              <a:t>Resultado:</a:t>
            </a:r>
          </a:p>
          <a:p>
            <a:r>
              <a:rPr lang="pt-BR" sz="1600" dirty="0"/>
              <a:t>Mês </a:t>
            </a:r>
            <a:r>
              <a:rPr lang="pt-BR" sz="1600" dirty="0" smtClean="0"/>
              <a:t>1- 85(24,2)         Mês 2- 164(46,7%)      Mês 3- 302 (86,0%)</a:t>
            </a:r>
            <a:endParaRPr lang="pt-BR" sz="1600" dirty="0"/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2" y="28572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2000232" y="4786322"/>
            <a:ext cx="55007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642910" y="357169"/>
            <a:ext cx="75724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altLang="pt-BR" sz="2000" b="1" dirty="0" smtClean="0">
                <a:latin typeface="Arial" pitchFamily="34" charset="0"/>
                <a:cs typeface="Arial" pitchFamily="34" charset="0"/>
              </a:rPr>
              <a:t>Meta 1.1 </a:t>
            </a:r>
            <a:r>
              <a:rPr lang="pt-BR" sz="2000" dirty="0" smtClean="0"/>
              <a:t>Cadastrar 70 % das pessoas com hipertensão no Programa de Atenção à Hipertensão Arterial e à Diabetes Mellitus da UBS.</a:t>
            </a:r>
            <a:endParaRPr lang="pt-BR" altLang="pt-BR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000100" y="4813998"/>
            <a:ext cx="72152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00" b="1" dirty="0" smtClean="0"/>
              <a:t>Figura 1 </a:t>
            </a:r>
            <a:r>
              <a:rPr lang="pt-BR" sz="1400" dirty="0" smtClean="0"/>
              <a:t>Gráfico Cobertura do programa de atenção ao hipertenso na UBS Ada Rodrigues Viana, Manaus/AM. 2015</a:t>
            </a:r>
            <a:r>
              <a:rPr lang="pt-BR" sz="1600" dirty="0" smtClean="0"/>
              <a:t>.</a:t>
            </a:r>
          </a:p>
          <a:p>
            <a:r>
              <a:rPr lang="pt-BR" sz="1600" dirty="0" smtClean="0"/>
              <a:t> </a:t>
            </a:r>
            <a:endParaRPr lang="pt-BR" sz="1600" dirty="0"/>
          </a:p>
        </p:txBody>
      </p:sp>
      <p:graphicFrame>
        <p:nvGraphicFramePr>
          <p:cNvPr id="8" name="Gráfico 7"/>
          <p:cNvGraphicFramePr/>
          <p:nvPr/>
        </p:nvGraphicFramePr>
        <p:xfrm>
          <a:off x="1066800" y="1447800"/>
          <a:ext cx="5819775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37128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6"/>
          <p:cNvSpPr txBox="1">
            <a:spLocks noChangeArrowheads="1"/>
          </p:cNvSpPr>
          <p:nvPr/>
        </p:nvSpPr>
        <p:spPr bwMode="auto">
          <a:xfrm>
            <a:off x="928662" y="5572140"/>
            <a:ext cx="7286646" cy="584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600" b="1" dirty="0"/>
              <a:t>Resultado:</a:t>
            </a:r>
          </a:p>
          <a:p>
            <a:r>
              <a:rPr lang="pt-BR" sz="1600" dirty="0"/>
              <a:t>Mês </a:t>
            </a:r>
            <a:r>
              <a:rPr lang="pt-BR" sz="1600" dirty="0" smtClean="0"/>
              <a:t>1- 25(28,7%)          Mês 2- 47(54,0%)           Mês 3- 72 (82,8%)</a:t>
            </a:r>
            <a:endParaRPr lang="pt-BR" sz="1600" dirty="0"/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2" y="28572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2000232" y="4786322"/>
            <a:ext cx="55007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14282" y="142853"/>
            <a:ext cx="85725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/>
              <a:t>Meta 1.2</a:t>
            </a:r>
            <a:r>
              <a:rPr lang="pt-BR" sz="2000" dirty="0" smtClean="0"/>
              <a:t> </a:t>
            </a:r>
            <a:r>
              <a:rPr lang="pt-BR" sz="2000" b="1" dirty="0" smtClean="0"/>
              <a:t> </a:t>
            </a:r>
            <a:r>
              <a:rPr lang="pt-BR" sz="2000" dirty="0" smtClean="0"/>
              <a:t>Cadastrar 70 % das pessoas com diabetes no Programa de Atenção à Hipertensão Arterial Sistêmica e à Diabetes Mellitus da UBS.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000100" y="4813998"/>
            <a:ext cx="72152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00" b="1" dirty="0" smtClean="0"/>
              <a:t>Figura 2 </a:t>
            </a:r>
            <a:r>
              <a:rPr lang="pt-BR" sz="1400" dirty="0" smtClean="0"/>
              <a:t>Gráfico Cobertura do programa de atenção ao diabético na UBS Ada Rodrigues Viana, Manaus/AM. 2015</a:t>
            </a:r>
            <a:endParaRPr lang="en-US" sz="1400" dirty="0" smtClean="0"/>
          </a:p>
          <a:p>
            <a:pPr algn="just"/>
            <a:r>
              <a:rPr lang="pt-BR" sz="1600" dirty="0" smtClean="0"/>
              <a:t>. </a:t>
            </a:r>
            <a:endParaRPr lang="pt-BR" sz="1600" dirty="0"/>
          </a:p>
        </p:txBody>
      </p:sp>
      <p:graphicFrame>
        <p:nvGraphicFramePr>
          <p:cNvPr id="10" name="Gráfico 9"/>
          <p:cNvGraphicFramePr/>
          <p:nvPr/>
        </p:nvGraphicFramePr>
        <p:xfrm>
          <a:off x="1143000" y="1571612"/>
          <a:ext cx="5223808" cy="3152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37128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4" y="1772820"/>
            <a:ext cx="7416824" cy="430993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Objetivo 2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Melhorar a qualidade da atenção a pessoas com hipertensão e/ou diabetes.</a:t>
            </a:r>
          </a:p>
          <a:p>
            <a:pPr>
              <a:buNone/>
            </a:pPr>
            <a:endParaRPr lang="pt-BR" sz="3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176" y="428604"/>
            <a:ext cx="7543824" cy="989034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Objetivos, Metas e Resultados.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566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6"/>
          <p:cNvSpPr txBox="1">
            <a:spLocks noChangeArrowheads="1"/>
          </p:cNvSpPr>
          <p:nvPr/>
        </p:nvSpPr>
        <p:spPr bwMode="auto">
          <a:xfrm>
            <a:off x="714348" y="2928934"/>
            <a:ext cx="7643836" cy="33239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Resultados</a:t>
            </a:r>
          </a:p>
          <a:p>
            <a:pPr algn="just">
              <a:lnSpc>
                <a:spcPct val="150000"/>
              </a:lnSpc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Esses indicadores desde o início da intervenção se mantiveram em 100% em todos os meses, pois os usuários com Hipertensão Arterial e Diabetes Mellitus eram examinados no momento da consulta pela médica ou enfermeiro da equipe. </a:t>
            </a:r>
          </a:p>
          <a:p>
            <a:pPr algn="just">
              <a:lnSpc>
                <a:spcPct val="150000"/>
              </a:lnSpc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Hipertensos :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Mês 1- 85(100%)  Mês 2- 164(100%) Mês 3- 302(100%) </a:t>
            </a:r>
          </a:p>
          <a:p>
            <a:pPr algn="just">
              <a:lnSpc>
                <a:spcPct val="150000"/>
              </a:lnSpc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Diabéticos:    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Mês 1- 25(100%)  Mês 2- 47(100%)   Mês 3- 72 (100%)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2" y="28572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500034" y="3214686"/>
            <a:ext cx="82868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57158" y="357166"/>
            <a:ext cx="8001056" cy="1685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2.1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Realizar exame clínico apropriado em 100% das pessoas com hipertensão. </a:t>
            </a:r>
          </a:p>
          <a:p>
            <a:pPr algn="just">
              <a:lnSpc>
                <a:spcPct val="150000"/>
              </a:lnSpc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428596" y="1428736"/>
            <a:ext cx="7929618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2.2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Realizar exame clínico apropriado em 100% das pessoas com diabetes. </a:t>
            </a:r>
          </a:p>
        </p:txBody>
      </p:sp>
    </p:spTree>
    <p:extLst>
      <p:ext uri="{BB962C8B-B14F-4D97-AF65-F5344CB8AC3E}">
        <p14:creationId xmlns:p14="http://schemas.microsoft.com/office/powerpoint/2010/main" xmlns="" val="237128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58204" cy="135732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Meta 2.3 </a:t>
            </a:r>
            <a:r>
              <a:rPr lang="pt-BR" sz="2400" b="0" dirty="0" smtClean="0">
                <a:effectLst/>
                <a:latin typeface="Arial" pitchFamily="34" charset="0"/>
                <a:cs typeface="Arial" pitchFamily="34" charset="0"/>
              </a:rPr>
              <a:t>Realizar exame dos pés em 100% das pessoas com diabetes a cada 03 meses (com palpação dos pulsos tibial posterior e pedioso e medida da sensibilidade).</a:t>
            </a:r>
            <a:endParaRPr lang="pt-BR" sz="2400" b="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28596" y="2571744"/>
            <a:ext cx="8143932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Resultados:</a:t>
            </a:r>
          </a:p>
          <a:p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Esse indicador desde o início da intervenção se manteve em 100% em todos os meses, pois os usuários com Diabetes Mellitus tinham examinados seus pés no momento da consulta pela médica ou enfermeiro da equipe. </a:t>
            </a:r>
          </a:p>
          <a:p>
            <a:pPr algn="just">
              <a:lnSpc>
                <a:spcPct val="150000"/>
              </a:lnSpc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Diabéticos:  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Mês 1- 25(100%)  Mês 2- 47(100%)   Mês 3- 72 (100%)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 </a:t>
            </a: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 Hipertensão Arterial Sistêmica (HAS) e a Diabetes Mellitus (DM), doenças crônicas não transmissíveis são importantes fatores de risco das doenças cardiovasculares. </a:t>
            </a:r>
          </a:p>
          <a:p>
            <a:pPr algn="just">
              <a:lnSpc>
                <a:spcPct val="150000"/>
              </a:lnSpc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dirty="0" smtClean="0">
                <a:latin typeface="Arial" pitchFamily="34" charset="0"/>
                <a:cs typeface="Arial" pitchFamily="34" charset="0"/>
              </a:rPr>
              <a:t>Introdução.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298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6"/>
          <p:cNvSpPr txBox="1">
            <a:spLocks noChangeArrowheads="1"/>
          </p:cNvSpPr>
          <p:nvPr/>
        </p:nvSpPr>
        <p:spPr bwMode="auto">
          <a:xfrm>
            <a:off x="571472" y="5643578"/>
            <a:ext cx="7858180" cy="64633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b="1" dirty="0">
                <a:latin typeface="Arial" pitchFamily="34" charset="0"/>
                <a:cs typeface="Arial" pitchFamily="34" charset="0"/>
              </a:rPr>
              <a:t>Resultado: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      Mês 1- 80 (94,1%)     Mês 2- 164(100,0%)          Mês 3- 302 (100,0%)  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2" y="28572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2000232" y="4786322"/>
            <a:ext cx="55007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42844" y="214290"/>
            <a:ext cx="850112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b="1" dirty="0" smtClean="0"/>
              <a:t>Meta 2.4</a:t>
            </a:r>
            <a:r>
              <a:rPr lang="pt-BR" sz="2000" dirty="0" smtClean="0"/>
              <a:t> Garantir a 100% das pessoas com hipertensão a solicitação/realização de exames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complementares</a:t>
            </a:r>
            <a:r>
              <a:rPr lang="pt-BR" sz="2000" dirty="0" smtClean="0"/>
              <a:t> em dia de acordo com o protocolo.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571472" y="4572008"/>
            <a:ext cx="74295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00" b="1" dirty="0" smtClean="0">
                <a:cs typeface="Arial" pitchFamily="34" charset="0"/>
              </a:rPr>
              <a:t>Figura 3 </a:t>
            </a:r>
            <a:r>
              <a:rPr lang="pt-BR" sz="1400" dirty="0" smtClean="0">
                <a:cs typeface="Arial" pitchFamily="34" charset="0"/>
              </a:rPr>
              <a:t>Gráfico Proporção de hipertensos com os exames complementares em dia de acordo com o protocolo na UBS </a:t>
            </a:r>
            <a:r>
              <a:rPr lang="pt-BR" sz="1400" dirty="0" smtClean="0"/>
              <a:t>Ada Rodrigues Viana, Manaus/AM.2015.</a:t>
            </a:r>
            <a:endParaRPr lang="en-US" sz="1400" dirty="0" smtClean="0"/>
          </a:p>
          <a:p>
            <a:pPr algn="just"/>
            <a:r>
              <a:rPr lang="pt-BR" sz="1600" dirty="0" smtClean="0">
                <a:cs typeface="Arial" pitchFamily="34" charset="0"/>
              </a:rPr>
              <a:t> </a:t>
            </a:r>
            <a:endParaRPr lang="pt-BR" sz="1600" dirty="0" smtClean="0"/>
          </a:p>
        </p:txBody>
      </p:sp>
      <p:graphicFrame>
        <p:nvGraphicFramePr>
          <p:cNvPr id="8" name="Gráfico 7"/>
          <p:cNvGraphicFramePr/>
          <p:nvPr/>
        </p:nvGraphicFramePr>
        <p:xfrm>
          <a:off x="609600" y="1785926"/>
          <a:ext cx="5968664" cy="2709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37128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6"/>
          <p:cNvSpPr txBox="1">
            <a:spLocks noChangeArrowheads="1"/>
          </p:cNvSpPr>
          <p:nvPr/>
        </p:nvSpPr>
        <p:spPr bwMode="auto">
          <a:xfrm>
            <a:off x="857224" y="5572140"/>
            <a:ext cx="7643866" cy="64633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b="1" dirty="0">
                <a:latin typeface="Arial" pitchFamily="34" charset="0"/>
                <a:cs typeface="Arial" pitchFamily="34" charset="0"/>
              </a:rPr>
              <a:t>Resultado: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     Mês 1- 24(96%         Mês 2- 47(100,0%)            Mês 3- 72 (100,0%)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2" y="28572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2000232" y="4786322"/>
            <a:ext cx="55007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85720" y="285728"/>
            <a:ext cx="807249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b="1" dirty="0" smtClean="0"/>
              <a:t>Meta 2.5</a:t>
            </a:r>
            <a:r>
              <a:rPr lang="pt-BR" sz="2000" dirty="0" smtClean="0"/>
              <a:t> Garantir a 100% das pessoas com diabetes a solicitação/realização de exames complementares em dia de acordo com o protocolo.                                                                    </a:t>
            </a:r>
            <a:endParaRPr lang="pt-BR" sz="2000" dirty="0"/>
          </a:p>
        </p:txBody>
      </p:sp>
      <p:sp>
        <p:nvSpPr>
          <p:cNvPr id="12" name="Retângulo 11"/>
          <p:cNvSpPr/>
          <p:nvPr/>
        </p:nvSpPr>
        <p:spPr>
          <a:xfrm>
            <a:off x="785786" y="4500570"/>
            <a:ext cx="74295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00" b="1" dirty="0" smtClean="0">
                <a:cs typeface="Arial" pitchFamily="34" charset="0"/>
              </a:rPr>
              <a:t>Figura 4 </a:t>
            </a:r>
            <a:r>
              <a:rPr lang="pt-BR" sz="1400" dirty="0" smtClean="0">
                <a:cs typeface="Arial" pitchFamily="34" charset="0"/>
              </a:rPr>
              <a:t>Gráfico Proporção de diabéticos com os exames complementares em dia de acordo com o protocolo na UBS </a:t>
            </a:r>
            <a:r>
              <a:rPr lang="pt-BR" sz="1400" dirty="0" smtClean="0"/>
              <a:t>Ada Rodrigues Viana, Manaus/AM.2015.</a:t>
            </a:r>
            <a:endParaRPr lang="pt-BR" sz="1400" dirty="0">
              <a:cs typeface="Arial" pitchFamily="34" charset="0"/>
            </a:endParaRPr>
          </a:p>
        </p:txBody>
      </p:sp>
      <p:graphicFrame>
        <p:nvGraphicFramePr>
          <p:cNvPr id="10" name="Gráfico 9"/>
          <p:cNvGraphicFramePr/>
          <p:nvPr/>
        </p:nvGraphicFramePr>
        <p:xfrm>
          <a:off x="838200" y="1785926"/>
          <a:ext cx="5496541" cy="2587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37128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6"/>
          <p:cNvSpPr txBox="1">
            <a:spLocks noChangeArrowheads="1"/>
          </p:cNvSpPr>
          <p:nvPr/>
        </p:nvSpPr>
        <p:spPr bwMode="auto">
          <a:xfrm>
            <a:off x="857224" y="5072074"/>
            <a:ext cx="8072494" cy="116955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Resultado:  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Mês 1- 80 (94,1%)    Mês 2- 164(100,0%)   Mês 3- 302 (100,0%)</a:t>
            </a:r>
          </a:p>
          <a:p>
            <a:endParaRPr lang="pt-BR" sz="1600" dirty="0"/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2" y="28572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2000232" y="4786322"/>
            <a:ext cx="55007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57158" y="428605"/>
            <a:ext cx="857256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2.6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Priorizar a prescrição de medicamentos da farmácia popular para 100% das pessoas com hipertensão cadastradas na UBS.</a:t>
            </a:r>
          </a:p>
          <a:p>
            <a:pPr algn="just">
              <a:lnSpc>
                <a:spcPct val="150000"/>
              </a:lnSpc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None/>
            </a:pPr>
            <a:endParaRPr lang="pt-BR" sz="2000" dirty="0" smtClean="0"/>
          </a:p>
          <a:p>
            <a:pPr algn="just">
              <a:lnSpc>
                <a:spcPct val="150000"/>
              </a:lnSpc>
              <a:buNone/>
            </a:pPr>
            <a:r>
              <a:rPr lang="pt-BR" sz="2000" b="1" dirty="0" smtClean="0"/>
              <a:t>    </a:t>
            </a:r>
            <a:endParaRPr lang="pt-BR" sz="2000" dirty="0"/>
          </a:p>
        </p:txBody>
      </p:sp>
      <p:graphicFrame>
        <p:nvGraphicFramePr>
          <p:cNvPr id="7" name="Gráfico 6"/>
          <p:cNvGraphicFramePr/>
          <p:nvPr/>
        </p:nvGraphicFramePr>
        <p:xfrm>
          <a:off x="2212657" y="2104707"/>
          <a:ext cx="4718685" cy="2648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37128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28662" y="357166"/>
            <a:ext cx="75724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2.7 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Priorizar a prescrição de medicamentos da farmácia popular para 100% das pessoas com diabetes cadastradas na UBS. </a:t>
            </a:r>
          </a:p>
          <a:p>
            <a:endParaRPr lang="en-US" sz="2400" dirty="0"/>
          </a:p>
        </p:txBody>
      </p:sp>
      <p:sp>
        <p:nvSpPr>
          <p:cNvPr id="3" name="Retângulo 2"/>
          <p:cNvSpPr/>
          <p:nvPr/>
        </p:nvSpPr>
        <p:spPr>
          <a:xfrm>
            <a:off x="1714480" y="2195185"/>
            <a:ext cx="4572000" cy="8887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en-US" dirty="0"/>
          </a:p>
        </p:txBody>
      </p:sp>
      <p:sp>
        <p:nvSpPr>
          <p:cNvPr id="4" name="Retângulo 3"/>
          <p:cNvSpPr/>
          <p:nvPr/>
        </p:nvSpPr>
        <p:spPr>
          <a:xfrm>
            <a:off x="857224" y="2571744"/>
            <a:ext cx="7786742" cy="3416320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2"/>
          </a:lnRef>
          <a:fillRef idx="100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Resultado: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Em todos os três meses da intervenção priorizamos a prescrição de medicamentos da farmácia popular para todos os  diabéticos cadastrados.</a:t>
            </a: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Diabéticos: 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Mês 1- 25(100%)    Mês 2 -47(100%)      Mês 3- 72 (100%)</a:t>
            </a:r>
          </a:p>
          <a:p>
            <a:pPr algn="just">
              <a:lnSpc>
                <a:spcPct val="150000"/>
              </a:lnSpc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6"/>
          <p:cNvSpPr txBox="1">
            <a:spLocks noChangeArrowheads="1"/>
          </p:cNvSpPr>
          <p:nvPr/>
        </p:nvSpPr>
        <p:spPr bwMode="auto">
          <a:xfrm>
            <a:off x="428596" y="3786190"/>
            <a:ext cx="8429684" cy="200026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>
                <a:latin typeface="Arial" pitchFamily="34" charset="0"/>
                <a:cs typeface="Arial" pitchFamily="34" charset="0"/>
              </a:rPr>
              <a:t>Resultado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Esses indicadores desde o início da intervenção se mantiveram em 100% em todos os meses.</a:t>
            </a:r>
          </a:p>
          <a:p>
            <a:pPr algn="just">
              <a:lnSpc>
                <a:spcPct val="150000"/>
              </a:lnSpc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Hipertensos:  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Mês 1- </a:t>
            </a:r>
            <a:r>
              <a:rPr lang="pt-BR" dirty="0" smtClean="0"/>
              <a:t>85 (100%)  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Mês 2- </a:t>
            </a:r>
            <a:r>
              <a:rPr lang="pt-BR" dirty="0" smtClean="0"/>
              <a:t>164(100%)   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Mês 3- 302</a:t>
            </a:r>
            <a:r>
              <a:rPr lang="pt-BR" dirty="0" smtClean="0"/>
              <a:t> (100%)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Diabéticos:     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Mês 1- 25(100%)      Mês 2 -47(100%)      Mês 3- 302 (100%)</a:t>
            </a:r>
          </a:p>
          <a:p>
            <a:endParaRPr lang="pt-BR" sz="1600" b="1" dirty="0"/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2" y="28572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2000232" y="4786322"/>
            <a:ext cx="55007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42844" y="0"/>
            <a:ext cx="821533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pt-BR" sz="1400" b="1" dirty="0" smtClean="0"/>
              <a:t>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2.8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Realizar avaliação da necessidade de atendimento odontológico em 100% das pessoas com hipertensão.</a:t>
            </a:r>
          </a:p>
          <a:p>
            <a:pPr algn="just">
              <a:lnSpc>
                <a:spcPct val="150000"/>
              </a:lnSpc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Meta 2.9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Realizar avaliação da necessidade de atendimento odontológico em 100% das pessoas com diabetes.</a:t>
            </a:r>
          </a:p>
          <a:p>
            <a:r>
              <a:rPr lang="pt-BR" sz="2000" dirty="0" smtClean="0"/>
              <a:t>                                                                       </a:t>
            </a:r>
          </a:p>
          <a:p>
            <a:r>
              <a:rPr lang="pt-BR" sz="2000" dirty="0" smtClean="0"/>
              <a:t> </a:t>
            </a:r>
          </a:p>
          <a:p>
            <a:r>
              <a:rPr lang="pt-BR" sz="2000" dirty="0" smtClean="0"/>
              <a:t>                                                               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xmlns="" val="237128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4" y="1772820"/>
            <a:ext cx="7416824" cy="4309939"/>
          </a:xfrm>
        </p:spPr>
        <p:txBody>
          <a:bodyPr>
            <a:normAutofit/>
          </a:bodyPr>
          <a:lstStyle/>
          <a:p>
            <a:r>
              <a:rPr lang="pt-BR" sz="2400" b="1" dirty="0" smtClean="0"/>
              <a:t>Objetivo 3 </a:t>
            </a:r>
            <a:r>
              <a:rPr lang="pt-BR" sz="2400" dirty="0" smtClean="0"/>
              <a:t>Melhorar a adesão de hipertensos e/ou diabéticos ao programa.</a:t>
            </a:r>
          </a:p>
          <a:p>
            <a:pPr>
              <a:buNone/>
            </a:pPr>
            <a:r>
              <a:rPr lang="pt-BR" sz="2400" dirty="0" smtClean="0"/>
              <a:t> </a:t>
            </a:r>
          </a:p>
          <a:p>
            <a:endParaRPr lang="pt-BR" sz="3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176" y="428604"/>
            <a:ext cx="7543824" cy="989034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Objetivos, Metas e Resultados.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566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2" y="28572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2000232" y="4786322"/>
            <a:ext cx="55007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85720" y="0"/>
            <a:ext cx="8215338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3.1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Buscar 100% das pessoas com hipertensão faltosas às consultas na UBS conforme a periodicidade recomendada.</a:t>
            </a:r>
          </a:p>
          <a:p>
            <a:pPr algn="just">
              <a:lnSpc>
                <a:spcPct val="150000"/>
              </a:lnSpc>
              <a:buNone/>
            </a:pPr>
            <a:r>
              <a:rPr lang="pt-BR" sz="2000" dirty="0" smtClean="0"/>
              <a:t> </a:t>
            </a:r>
          </a:p>
          <a:p>
            <a:r>
              <a:rPr lang="pt-BR" sz="2000" dirty="0" smtClean="0"/>
              <a:t>                                                               </a:t>
            </a:r>
            <a:endParaRPr lang="pt-BR" sz="2000" dirty="0"/>
          </a:p>
        </p:txBody>
      </p:sp>
      <p:sp>
        <p:nvSpPr>
          <p:cNvPr id="12" name="Retângulo 11"/>
          <p:cNvSpPr/>
          <p:nvPr/>
        </p:nvSpPr>
        <p:spPr>
          <a:xfrm>
            <a:off x="1714480" y="3714752"/>
            <a:ext cx="66437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 smtClean="0"/>
              <a:t> </a:t>
            </a:r>
            <a:endParaRPr lang="pt-BR" sz="1600" dirty="0"/>
          </a:p>
        </p:txBody>
      </p:sp>
      <p:graphicFrame>
        <p:nvGraphicFramePr>
          <p:cNvPr id="7" name="Gráfico 6"/>
          <p:cNvGraphicFramePr/>
          <p:nvPr/>
        </p:nvGraphicFramePr>
        <p:xfrm>
          <a:off x="838200" y="1857364"/>
          <a:ext cx="5852459" cy="2562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85485" y="642918"/>
            <a:ext cx="7640233" cy="437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000" b="1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000" b="1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000" b="1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000" b="1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000" b="1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000" b="1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000" b="1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000" b="1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000" b="1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000" b="1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000" b="1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000" b="1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Arial" pitchFamily="34" charset="0"/>
              </a:rPr>
              <a:t>Figura   </a:t>
            </a:r>
            <a:r>
              <a:rPr lang="pt-BR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Arial" pitchFamily="34" charset="0"/>
              </a:rPr>
              <a:t>Gráfico </a:t>
            </a:r>
            <a:r>
              <a:rPr kumimoji="0" lang="pt-BR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Arial" pitchFamily="34" charset="0"/>
              </a:rPr>
              <a:t>Proporção</a:t>
            </a:r>
            <a:r>
              <a:rPr kumimoji="0" lang="pt-BR" sz="140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Arial" pitchFamily="34" charset="0"/>
              </a:rPr>
              <a:t> de pessoas com hipertensão faltosas a consulta com</a:t>
            </a:r>
          </a:p>
          <a:p>
            <a:pPr lvl="0" indent="53975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b</a:t>
            </a:r>
            <a:r>
              <a:rPr lang="pt-BR" sz="1400" baseline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usca</a:t>
            </a:r>
            <a:r>
              <a:rPr lang="pt-BR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ativa </a:t>
            </a:r>
            <a:r>
              <a:rPr lang="pt-BR" sz="1400" dirty="0" smtClean="0">
                <a:cs typeface="Arial" pitchFamily="34" charset="0"/>
              </a:rPr>
              <a:t>na UBS </a:t>
            </a:r>
            <a:r>
              <a:rPr lang="pt-BR" sz="1400" dirty="0" smtClean="0"/>
              <a:t>Ada Rodrigues Viana, Manaus/AM.2015.</a:t>
            </a:r>
            <a:endParaRPr kumimoji="0" 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214414" y="5286388"/>
            <a:ext cx="72152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785786" y="5072074"/>
            <a:ext cx="7786742" cy="923330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Resultado</a:t>
            </a:r>
            <a:r>
              <a:rPr lang="pt-B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:.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: 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Mês 1- 28(93,3%)    Mês 2 -10(90,9%)      Mês 3- 11 (100%)</a:t>
            </a:r>
          </a:p>
          <a:p>
            <a:pPr algn="just">
              <a:lnSpc>
                <a:spcPct val="150000"/>
              </a:lnSpc>
            </a:pPr>
            <a:endParaRPr lang="pt-BR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128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71472" y="357166"/>
            <a:ext cx="81439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3.2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Buscar 100% das pessoas com diabetes faltosas às consultas na UBS conforme a periodicidade </a:t>
            </a:r>
            <a:endParaRPr lang="en-US" sz="2400" dirty="0"/>
          </a:p>
        </p:txBody>
      </p:sp>
      <p:sp>
        <p:nvSpPr>
          <p:cNvPr id="3" name="Retângulo 2"/>
          <p:cNvSpPr/>
          <p:nvPr/>
        </p:nvSpPr>
        <p:spPr>
          <a:xfrm>
            <a:off x="500034" y="3929065"/>
            <a:ext cx="8286808" cy="456535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Resultado</a:t>
            </a:r>
            <a:r>
              <a:rPr lang="pt-B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:.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: 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Mês 1- 25(100%)    Mês 2 -47(100%)      Mês 3- 72 (100%)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4" y="1772821"/>
            <a:ext cx="7416824" cy="1941932"/>
          </a:xfrm>
        </p:spPr>
        <p:txBody>
          <a:bodyPr>
            <a:normAutofit/>
          </a:bodyPr>
          <a:lstStyle/>
          <a:p>
            <a:r>
              <a:rPr lang="pt-BR" sz="2400" b="1" dirty="0" smtClean="0"/>
              <a:t>Objetivo 4 </a:t>
            </a:r>
            <a:r>
              <a:rPr lang="pt-BR" sz="2400" dirty="0" smtClean="0"/>
              <a:t> Melhorar o registro das informações.</a:t>
            </a:r>
          </a:p>
          <a:p>
            <a:pPr>
              <a:buNone/>
            </a:pPr>
            <a:endParaRPr lang="pt-BR" sz="2400" dirty="0" smtClean="0"/>
          </a:p>
          <a:p>
            <a:endParaRPr lang="pt-BR" sz="3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176" y="428604"/>
            <a:ext cx="7543824" cy="989034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Objetivos, Metas e Resultados.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566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2" y="28572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142844" y="0"/>
            <a:ext cx="8215338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/>
              <a:t> </a:t>
            </a:r>
          </a:p>
          <a:p>
            <a:pPr algn="just">
              <a:lnSpc>
                <a:spcPct val="150000"/>
              </a:lnSpc>
            </a:pPr>
            <a:r>
              <a:rPr lang="pt-BR" sz="2000" b="1" dirty="0" smtClean="0"/>
              <a:t>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4.1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Manter ficha de acompanhamento de 100% das pessoas com hipertensão.</a:t>
            </a:r>
          </a:p>
          <a:p>
            <a:pPr algn="just">
              <a:lnSpc>
                <a:spcPct val="150000"/>
              </a:lnSpc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Meta 4.2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Manter ficha de acompanhamento de 100% das pessoas com diabetes.</a:t>
            </a:r>
          </a:p>
          <a:p>
            <a:r>
              <a:rPr lang="pt-BR" sz="2000" dirty="0" smtClean="0"/>
              <a:t>                                                               </a:t>
            </a:r>
            <a:endParaRPr lang="pt-BR" sz="2000" dirty="0"/>
          </a:p>
        </p:txBody>
      </p:sp>
      <p:sp>
        <p:nvSpPr>
          <p:cNvPr id="12" name="Retângulo 11"/>
          <p:cNvSpPr/>
          <p:nvPr/>
        </p:nvSpPr>
        <p:spPr>
          <a:xfrm>
            <a:off x="1500166" y="3857628"/>
            <a:ext cx="66437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 smtClean="0"/>
              <a:t> </a:t>
            </a:r>
          </a:p>
        </p:txBody>
      </p:sp>
      <p:sp>
        <p:nvSpPr>
          <p:cNvPr id="8" name="CaixaDeTexto 6"/>
          <p:cNvSpPr txBox="1">
            <a:spLocks noChangeArrowheads="1"/>
          </p:cNvSpPr>
          <p:nvPr/>
        </p:nvSpPr>
        <p:spPr bwMode="auto">
          <a:xfrm>
            <a:off x="500034" y="3357562"/>
            <a:ext cx="8143902" cy="224676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>
                <a:latin typeface="Arial" pitchFamily="34" charset="0"/>
                <a:cs typeface="Arial" pitchFamily="34" charset="0"/>
              </a:rPr>
              <a:t>Resultado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O registro de acompanhamento se manteve em 100% em todos os meses da intervenção. </a:t>
            </a:r>
          </a:p>
          <a:p>
            <a:pPr algn="just">
              <a:lnSpc>
                <a:spcPct val="150000"/>
              </a:lnSpc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Hipertensos:  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Mês 1- 85 (100%)   Mês 2- 164(100%)    Mês 3- 302 (100%)</a:t>
            </a:r>
          </a:p>
          <a:p>
            <a:pPr algn="just">
              <a:lnSpc>
                <a:spcPct val="150000"/>
              </a:lnSpc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Diabéticos:     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Mês 1- 25(100%)      Mês 2 -47(100%)      Mês 3- 72 (100%)</a:t>
            </a:r>
          </a:p>
          <a:p>
            <a:endParaRPr lang="pt-BR" sz="1600" b="1" dirty="0"/>
          </a:p>
          <a:p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xmlns="" val="237128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 HAS é um grave problema de saúde pública no Brasil e no mundo</a:t>
            </a:r>
          </a:p>
          <a:p>
            <a:pPr algn="just">
              <a:lnSpc>
                <a:spcPct val="150000"/>
              </a:lnSpc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E o DM acomete parte importante da população brasileira, sendo seu rastreio importante para iniciar tratamento adequado o mais rapidamente possível, evitando assim as complicações e os custos destas para a sociedade.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4" y="1772821"/>
            <a:ext cx="7416824" cy="194193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Objetivo 5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Mapear o risco para doença cardiovascular das pessoas com hipertensão e/ou diabetes. </a:t>
            </a:r>
          </a:p>
          <a:p>
            <a:pPr>
              <a:buNone/>
            </a:pPr>
            <a:endParaRPr lang="pt-BR" sz="2400" dirty="0" smtClean="0"/>
          </a:p>
          <a:p>
            <a:endParaRPr lang="pt-BR" sz="3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176" y="428604"/>
            <a:ext cx="7543824" cy="989034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Objetivos, Metas e Resultados.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566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2" y="28572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142844" y="214291"/>
            <a:ext cx="821533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 smtClean="0"/>
              <a:t> 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5.1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Realizar estratificação do risco cardiovascular em 100% das pessoas com hipertensão</a:t>
            </a:r>
            <a:r>
              <a:rPr lang="pt-BR" sz="2000" dirty="0" smtClean="0"/>
              <a:t>. </a:t>
            </a:r>
          </a:p>
          <a:p>
            <a:pPr algn="just">
              <a:lnSpc>
                <a:spcPct val="150000"/>
              </a:lnSpc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5.2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Realizar estratificação do risco cardiovascular em 100% das pessoas com diabetes. </a:t>
            </a:r>
            <a:r>
              <a:rPr lang="pt-BR" sz="2400" dirty="0" smtClean="0"/>
              <a:t> </a:t>
            </a:r>
          </a:p>
          <a:p>
            <a:r>
              <a:rPr lang="pt-BR" sz="2000" dirty="0" smtClean="0"/>
              <a:t>                                                               </a:t>
            </a:r>
            <a:endParaRPr lang="pt-BR" sz="2000" dirty="0"/>
          </a:p>
        </p:txBody>
      </p:sp>
      <p:sp>
        <p:nvSpPr>
          <p:cNvPr id="11" name="Retângulo 10"/>
          <p:cNvSpPr/>
          <p:nvPr/>
        </p:nvSpPr>
        <p:spPr>
          <a:xfrm>
            <a:off x="285720" y="3500438"/>
            <a:ext cx="7929618" cy="1754326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Resultado: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A estratificação do risco cardiovascular se manteve em 100% em todos os meses da intervenção. </a:t>
            </a:r>
          </a:p>
          <a:p>
            <a:pPr algn="just">
              <a:lnSpc>
                <a:spcPct val="150000"/>
              </a:lnSpc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Hipertensos:  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Mês 1- 85 (100%)   Mês 2- 164(100%)    Mês 3- 302 (100%)</a:t>
            </a:r>
          </a:p>
          <a:p>
            <a:pPr algn="just">
              <a:lnSpc>
                <a:spcPct val="150000"/>
              </a:lnSpc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Diabéticos:     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Mês 1- 25(100%)      Mês 2 -47(100%)      Mês 3- 72 (100%</a:t>
            </a:r>
          </a:p>
        </p:txBody>
      </p:sp>
    </p:spTree>
    <p:extLst>
      <p:ext uri="{BB962C8B-B14F-4D97-AF65-F5344CB8AC3E}">
        <p14:creationId xmlns:p14="http://schemas.microsoft.com/office/powerpoint/2010/main" xmlns="" val="237128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4" y="1772821"/>
            <a:ext cx="7416824" cy="194193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 smtClean="0"/>
              <a:t>Objetivo 6</a:t>
            </a:r>
            <a:r>
              <a:rPr lang="pt-BR" sz="2400" dirty="0" smtClean="0"/>
              <a:t> Promover a saúde de pessoas com hipertensão e/ou diabetes. </a:t>
            </a:r>
            <a:endParaRPr lang="pt-BR" sz="3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176" y="428604"/>
            <a:ext cx="7543824" cy="989034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Objetivos, Metas e Resultados.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566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57158" y="928670"/>
            <a:ext cx="8429684" cy="4455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6.1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Garantir orientação nutricional a100% das pessoas com hipertensão. </a:t>
            </a:r>
          </a:p>
          <a:p>
            <a:pPr algn="just">
              <a:lnSpc>
                <a:spcPct val="150000"/>
              </a:lnSpc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6.2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Garantir orientação nutricional a 100% das pessoas com diabetes.</a:t>
            </a:r>
          </a:p>
          <a:p>
            <a:pPr algn="just">
              <a:lnSpc>
                <a:spcPct val="150000"/>
              </a:lnSpc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6.3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Garantir orientação em relação a prática regular de atividade física a100% das pessoas com hipertensão. </a:t>
            </a:r>
          </a:p>
          <a:p>
            <a:pPr algn="just">
              <a:lnSpc>
                <a:spcPct val="150000"/>
              </a:lnSpc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6.4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Garantir orientação em relação a prática regular de atividade física a 100% das pessoas com diabetes. 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42910" y="1000108"/>
            <a:ext cx="7929618" cy="49051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6.5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Garantir orientação sobre os riscos do tabagismo a 100% das pessoas com hipertensão.</a:t>
            </a:r>
          </a:p>
          <a:p>
            <a:pPr algn="just">
              <a:lnSpc>
                <a:spcPct val="150000"/>
              </a:lnSpc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6.6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Garantir orientação sobre os riscos do tabagismo a 100% das pessoas com diabetes.</a:t>
            </a:r>
          </a:p>
          <a:p>
            <a:pPr algn="just">
              <a:lnSpc>
                <a:spcPct val="150000"/>
              </a:lnSpc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6.7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Garantir orientação sobre higiene bucal a 100% das pessoas com hipertensão.</a:t>
            </a:r>
          </a:p>
          <a:p>
            <a:pPr algn="just">
              <a:lnSpc>
                <a:spcPct val="150000"/>
              </a:lnSpc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6.8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Garantir orientação sobre higiene bucal a 100% das pessoas com diabetes</a:t>
            </a:r>
          </a:p>
          <a:p>
            <a:pPr algn="just">
              <a:lnSpc>
                <a:spcPct val="150000"/>
              </a:lnSpc>
              <a:buNone/>
            </a:pPr>
            <a:endParaRPr lang="pt-BR" dirty="0" smtClean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6"/>
          <p:cNvSpPr txBox="1">
            <a:spLocks noChangeArrowheads="1"/>
          </p:cNvSpPr>
          <p:nvPr/>
        </p:nvSpPr>
        <p:spPr bwMode="auto">
          <a:xfrm>
            <a:off x="285720" y="1285860"/>
            <a:ext cx="8572560" cy="364715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Resultados : 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Em todos os três meses da intervenção realizamos orientação sobre orientação nutricional sobre alimentação saudável, sobre a prática de  atividade física regular, sobre os riscos do tabagismo  e sobre higiene bucal   a todos os hipertensos  e diabéticos cadastrados a  avaliação do risco cardiovascular.</a:t>
            </a:r>
          </a:p>
          <a:p>
            <a:pPr algn="just">
              <a:lnSpc>
                <a:spcPct val="150000"/>
              </a:lnSpc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Hipertensos:  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Mês 1- 85 (100%)    Mês 2- 164(100%)    Mês 3- 302 (100%)</a:t>
            </a:r>
          </a:p>
          <a:p>
            <a:pPr algn="just">
              <a:lnSpc>
                <a:spcPct val="150000"/>
              </a:lnSpc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Diabéticos:     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Mês 1- 25(100%)      Mês 2 -47(100%)      Mês 3- 72 (100%)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214974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None/>
            </a:pPr>
            <a:endParaRPr lang="pt-BR" sz="1600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pt-BR" sz="2400" dirty="0" smtClean="0">
                <a:latin typeface="Arial"/>
                <a:ea typeface="Calibri"/>
              </a:rPr>
              <a:t>  A realização da  intervenção ajudou a  melhorar a qualidade do atendimento oferecido, dentre os principais benefícios para a comunidade e a equipe podemos sinalar:</a:t>
            </a:r>
            <a:br>
              <a:rPr lang="pt-BR" sz="2400" dirty="0" smtClean="0">
                <a:latin typeface="Arial"/>
                <a:ea typeface="Calibri"/>
              </a:rPr>
            </a:br>
            <a:r>
              <a:rPr lang="pt-BR" sz="2400" dirty="0" smtClean="0">
                <a:latin typeface="Arial"/>
                <a:ea typeface="Calibri"/>
              </a:rPr>
              <a:t>1.  Foram melhorados  os registros, fichas individuais  e arquivos utilizados no atendimento clínico da equipe.</a:t>
            </a:r>
            <a:br>
              <a:rPr lang="pt-BR" sz="2400" dirty="0" smtClean="0">
                <a:latin typeface="Arial"/>
                <a:ea typeface="Calibri"/>
              </a:rPr>
            </a:br>
            <a:r>
              <a:rPr lang="pt-BR" sz="2400" dirty="0" smtClean="0">
                <a:latin typeface="Arial"/>
                <a:ea typeface="Calibri"/>
              </a:rPr>
              <a:t> 2. Melhorou-se a adesão de HAS e DM ao programa</a:t>
            </a:r>
            <a:endParaRPr lang="pt-BR" sz="2400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pt-BR" sz="1600" dirty="0" smtClean="0">
                <a:latin typeface="Arial" pitchFamily="34" charset="0"/>
                <a:ea typeface="Calibri"/>
                <a:cs typeface="Arial" pitchFamily="34" charset="0"/>
              </a:rPr>
              <a:t>.</a:t>
            </a:r>
            <a:br>
              <a:rPr lang="pt-BR" sz="1600" dirty="0" smtClean="0">
                <a:latin typeface="Arial" pitchFamily="34" charset="0"/>
                <a:ea typeface="Calibri"/>
                <a:cs typeface="Arial" pitchFamily="34" charset="0"/>
              </a:rPr>
            </a:b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-214338"/>
            <a:ext cx="8258204" cy="2643206"/>
          </a:xfrm>
        </p:spPr>
        <p:txBody>
          <a:bodyPr>
            <a:normAutofit/>
          </a:bodyPr>
          <a:lstStyle/>
          <a:p>
            <a:pPr algn="ctr"/>
            <a:r>
              <a:rPr lang="pt-BR" sz="3200" dirty="0" smtClean="0">
                <a:latin typeface="Arial" pitchFamily="34" charset="0"/>
                <a:cs typeface="Arial" pitchFamily="34" charset="0"/>
              </a:rPr>
              <a:t>Discussão</a:t>
            </a:r>
            <a:br>
              <a:rPr lang="pt-BR" sz="3200" dirty="0" smtClean="0">
                <a:latin typeface="Arial" pitchFamily="34" charset="0"/>
                <a:cs typeface="Arial" pitchFamily="34" charset="0"/>
              </a:rPr>
            </a:br>
            <a:r>
              <a:rPr lang="pt-BR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3200" dirty="0" smtClean="0">
                <a:latin typeface="Arial" pitchFamily="34" charset="0"/>
                <a:cs typeface="Arial" pitchFamily="34" charset="0"/>
              </a:rPr>
            </a:b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064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42910" y="1643050"/>
            <a:ext cx="82868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Arial"/>
                <a:ea typeface="Calibri"/>
              </a:rPr>
              <a:t>3.  Foi melhorada a qualidade do atendimento clinico oferecido para cada usuário atendido  garantindo, para cada um deles, a realização de exames clínicos completos, exames laboratoriais e avaliação odontológica, além de orientações para melhorar a qualidade de vida do usuário.</a:t>
            </a:r>
            <a:br>
              <a:rPr lang="pt-BR" sz="2400" dirty="0" smtClean="0">
                <a:latin typeface="Arial"/>
                <a:ea typeface="Calibri"/>
              </a:rPr>
            </a:br>
            <a:r>
              <a:rPr lang="pt-BR" sz="2400" dirty="0" smtClean="0">
                <a:latin typeface="Arial"/>
                <a:ea typeface="Calibri"/>
              </a:rPr>
              <a:t/>
            </a:r>
            <a:br>
              <a:rPr lang="pt-BR" sz="2400" dirty="0" smtClean="0">
                <a:latin typeface="Arial"/>
                <a:ea typeface="Calibri"/>
              </a:rPr>
            </a:br>
            <a:r>
              <a:rPr lang="pt-BR" sz="2400" dirty="0" smtClean="0">
                <a:latin typeface="Arial"/>
                <a:ea typeface="Calibri"/>
              </a:rPr>
              <a:t/>
            </a:r>
            <a:br>
              <a:rPr lang="pt-BR" sz="2400" dirty="0" smtClean="0">
                <a:latin typeface="Arial"/>
                <a:ea typeface="Calibri"/>
              </a:rPr>
            </a:br>
            <a:r>
              <a:rPr lang="pt-BR" sz="2400" dirty="0" smtClean="0">
                <a:latin typeface="Arial"/>
                <a:ea typeface="Calibri"/>
              </a:rPr>
              <a:t>4. Foram realizadas atividades de promoção de saúde para assim melhorar a qualidade de vida dos usuários e estimular mudanças nos estilos de vida. </a:t>
            </a:r>
            <a:endParaRPr lang="en-US" sz="24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481328"/>
            <a:ext cx="8858280" cy="45259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pt-BR" sz="20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1.  Aumento do conhecimento relacionado com técnicas de educação em saúde, técnicas de trabalho em grupo e formas de comunicação interpessoal</a:t>
            </a:r>
            <a:br>
              <a:rPr lang="pt-BR" sz="20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pt-BR" sz="20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2. Atividades de inter-relacionamento com outros profissionais.</a:t>
            </a:r>
            <a:br>
              <a:rPr lang="pt-BR" sz="20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pt-BR" sz="20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3. Aprofundamento  na aplicação e interpretação dos níveis de risco cardiovascular apresentados pelo Escore de Framingham.</a:t>
            </a:r>
            <a:br>
              <a:rPr lang="pt-BR" sz="20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pt-BR" sz="20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4.  Maior nível de conhecimento em relação as DCNT e seu manejo clinico segundo os protocolos de saúde Brasileiros.</a:t>
            </a:r>
            <a:br>
              <a:rPr lang="pt-BR" sz="20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Foram muitos os aprendizados relevantes decorrentes da intervenção, todos representaram um ganho principalmente de conhecimentos para todos.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dirty="0" smtClean="0">
                <a:latin typeface="Arial" pitchFamily="34" charset="0"/>
                <a:cs typeface="Arial" pitchFamily="34" charset="0"/>
              </a:rPr>
              <a:t>Reflexão crítica sobre o processo pessoal de aprendizagem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429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48068"/>
          </a:xfrm>
        </p:spPr>
        <p:txBody>
          <a:bodyPr>
            <a:noAutofit/>
          </a:bodyPr>
          <a:lstStyle/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BRASIL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  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Ministério da Saúde. Estratégias para o cuidado da pessoa com doença crônica: hipertensão arterial(Cadernos de Atenção Básica, n. 37) / Ministério da Saúde, Secretaria de Atenção à Saúde, Departamento de Atenção Básica. – Brasília: Ministério da Saúde, 2013. 128 p.: il.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BRASIL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 b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Ministério da Saúde. Estratégias para o cuidado da pessoa com doença crônica: diabetes mellitus (Cadernos de Atenção Básica, n. 36) / Ministério da Saúde, Secretaria de Atenção à Saúde, Departamento de Atenção Básica. – Brasília: Ministério da Saúde, 2013. 160 p.: il.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dirty="0" smtClean="0">
                <a:latin typeface="Arial" pitchFamily="34" charset="0"/>
                <a:cs typeface="Arial" pitchFamily="34" charset="0"/>
              </a:rPr>
              <a:t>Referencias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881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Manaus, capital do estado do Amazonas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sz="2400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just">
              <a:buNone/>
            </a:pPr>
            <a:r>
              <a:rPr lang="pt-BR" sz="24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-principal centro financeiro, corporativo e econômico da região Norte do Brasil</a:t>
            </a:r>
          </a:p>
          <a:p>
            <a:pPr algn="just">
              <a:buNone/>
            </a:pPr>
            <a:r>
              <a:rPr lang="pt-BR" sz="24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-é a cidade mais populosa do Amazonas e da Amazônia</a:t>
            </a:r>
            <a:r>
              <a:rPr lang="pt-BR" sz="24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lang="pt-BR" sz="24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pt-BR" sz="2400" u="sng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2.020,301 habitantes.</a:t>
            </a:r>
          </a:p>
          <a:p>
            <a:pPr algn="just">
              <a:buNone/>
            </a:pPr>
            <a:endParaRPr lang="pt-BR" sz="2400" u="sng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50,4% da população são homens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49,6% são mulheres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99,36% vivem em área urbana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0,64 % em área rural. </a:t>
            </a:r>
            <a:endParaRPr lang="pt-BR" sz="24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dirty="0" smtClean="0">
                <a:latin typeface="Arial" pitchFamily="34" charset="0"/>
                <a:cs typeface="Arial" pitchFamily="34" charset="0"/>
              </a:rPr>
              <a:t>Caracterização do município.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602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341"/>
            <a:ext cx="8229600" cy="835371"/>
          </a:xfrm>
        </p:spPr>
        <p:txBody>
          <a:bodyPr>
            <a:normAutofit/>
          </a:bodyPr>
          <a:lstStyle/>
          <a:p>
            <a:pPr algn="ctr"/>
            <a:r>
              <a:rPr lang="pt-BR" sz="3200" dirty="0" smtClean="0">
                <a:latin typeface="Arial" pitchFamily="34" charset="0"/>
                <a:cs typeface="Arial" pitchFamily="34" charset="0"/>
              </a:rPr>
              <a:t>Momentos da intervenção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agem 5" descr="C:\Users\User Acer\Downloads\8c2e5b544a45d435998cfdc6ff2239f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648" y="1052736"/>
            <a:ext cx="619268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m 6" descr="E:\Meus documentos\tareas turma 9\unidades de intervencion\mes 1\sema 4\para enviar\IMG_497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0032" y="3742521"/>
            <a:ext cx="4081662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m 9" descr="C:\Documents and Settings\TEREZA-PC\Meus documentos\tareas turma 9\unidades de intervencion\mes 1\sema 4\IMG_497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42521"/>
            <a:ext cx="4536504" cy="2924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4039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C:\Users\User Acer\Desktop\IMG_496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5" y="116632"/>
            <a:ext cx="434340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m 14" descr="E:\Meus documentos\tareas turma 9\unidades de intervencion\mes 1\sema 4\para enviar\IMG_497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1698" y="3429000"/>
            <a:ext cx="4519128" cy="3284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2012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E:\Meus documentos\tareas turma 9\unidades de intervencion\mes 1\sema 4\IMG_497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744" y="116632"/>
            <a:ext cx="277035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m 7" descr="E:\Meus documentos\tareas turma 9\IMG_4846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1744" y="3501008"/>
            <a:ext cx="4360768" cy="3234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m 1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01008"/>
            <a:ext cx="4193990" cy="3240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m 14" descr="E:\Meus documentos\tareas turma 9\unidades de intervencion\mes 2\semana 6\IMG_507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9887" y="146206"/>
            <a:ext cx="2825838" cy="3138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m 15" descr="E:\Meus documentos\tareas turma 9\unidades de intervencion\mes 2\semana 8\enviar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13781" y="119172"/>
            <a:ext cx="2808312" cy="316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2793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14400" y="2643182"/>
            <a:ext cx="8229600" cy="3514395"/>
          </a:xfrm>
        </p:spPr>
        <p:txBody>
          <a:bodyPr>
            <a:normAutofit/>
          </a:bodyPr>
          <a:lstStyle/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Obrigada!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6182" y="2428868"/>
            <a:ext cx="2016224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1030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sz="28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 município de Manaus encontra-se dividido em 7 zonas</a:t>
            </a:r>
          </a:p>
          <a:p>
            <a:pPr algn="just">
              <a:buNone/>
            </a:pPr>
            <a:r>
              <a:rPr lang="pt-BR" sz="28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/>
            </a:r>
            <a:br>
              <a:rPr lang="pt-BR" sz="28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pt-BR" sz="28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-299 estabelecimentos de saúde, de caráter público. </a:t>
            </a:r>
          </a:p>
          <a:p>
            <a:pPr algn="just">
              <a:buNone/>
            </a:pPr>
            <a:endParaRPr lang="pt-BR" sz="2800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8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 Secretaria Municipal de Saúde divide o município em cinco administrações de saúde pública: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8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Distrito de Saúde Norte,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8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Distrito de Saúde Sul,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8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Distrito de Saúde Oeste,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8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Distrito de Saúde Leste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8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Distrito de Saúde Fluvial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dirty="0" smtClean="0">
                <a:latin typeface="Arial" pitchFamily="34" charset="0"/>
                <a:cs typeface="Arial" pitchFamily="34" charset="0"/>
              </a:rPr>
              <a:t>Caracterização do município</a:t>
            </a:r>
            <a:endParaRPr lang="pt-B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Zona Rural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Equipe composta por: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1 Médica clínica geral.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1 Enfermeiro.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2 Técnicos de enfermagem.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7 Agentes Comunitários de saúde.</a:t>
            </a:r>
          </a:p>
          <a:p>
            <a:pPr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População vinculada: 2.310 pessoas</a:t>
            </a: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dirty="0" smtClean="0">
                <a:latin typeface="Arial" pitchFamily="34" charset="0"/>
                <a:cs typeface="Arial" pitchFamily="34" charset="0"/>
              </a:rPr>
              <a:t>Caracterização da UBS Ada Rodrigues</a:t>
            </a:r>
            <a:br>
              <a:rPr lang="pt-BR" sz="3200" dirty="0" smtClean="0">
                <a:latin typeface="Arial" pitchFamily="34" charset="0"/>
                <a:cs typeface="Arial" pitchFamily="34" charset="0"/>
              </a:rPr>
            </a:br>
            <a:r>
              <a:rPr lang="pt-BR" sz="3200" dirty="0" smtClean="0">
                <a:latin typeface="Arial" pitchFamily="34" charset="0"/>
                <a:cs typeface="Arial" pitchFamily="34" charset="0"/>
              </a:rPr>
              <a:t>Viana .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298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HAS: 102                                       DM: 12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Atraso em consultas.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Atraso em exames complementares segundo  sua periodicidade.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Poucos usuários com risco cardiovasculares avaliados.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Não existia registro ficha espelho nem arquivo para o registro dos atendimentos.</a:t>
            </a: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dirty="0" smtClean="0">
                <a:latin typeface="Arial" pitchFamily="34" charset="0"/>
                <a:cs typeface="Arial" pitchFamily="34" charset="0"/>
              </a:rPr>
              <a:t>Ação programática na UBS antes da intervenção.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1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Qualificar a atenção à saúde dos adultos portadores de Hipertensão Arterial Sistêmica e/ou Diabetes Mellitus na UBS</a:t>
            </a:r>
            <a:r>
              <a:rPr lang="pt-BR" sz="2400" dirty="0" smtClean="0"/>
              <a:t> Ada Rodrigues Viana, Manaus/AM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dirty="0" smtClean="0">
                <a:latin typeface="Arial" pitchFamily="34" charset="0"/>
                <a:cs typeface="Arial" pitchFamily="34" charset="0"/>
              </a:rPr>
              <a:t>Objetivo Geral</a:t>
            </a:r>
            <a:br>
              <a:rPr lang="pt-BR" sz="3200" dirty="0" smtClean="0">
                <a:latin typeface="Arial" pitchFamily="34" charset="0"/>
                <a:cs typeface="Arial" pitchFamily="34" charset="0"/>
              </a:rPr>
            </a:b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880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Projeto de intervenção desenvolvido no período de 12 semanas.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Envolver toda a equipe da UBS</a:t>
            </a:r>
            <a:r>
              <a:rPr lang="pt-BR" sz="2400" dirty="0" smtClean="0"/>
              <a:t> Ada Rodrigues Viana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e os usuários adultos com Hipertensão Arterial Sistêmica e Diabetes Mellitus.</a:t>
            </a: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2400" b="1" dirty="0" smtClean="0"/>
              <a:t>Desenvolver  ações em quatro eixos programáticos:</a:t>
            </a:r>
            <a:endParaRPr lang="pt-BR" sz="2400" dirty="0" smtClean="0">
              <a:solidFill>
                <a:srgbClr val="2B65AB"/>
              </a:solidFill>
              <a:latin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pt-BR" sz="2400" dirty="0" smtClean="0">
                <a:latin typeface="Arial" charset="0"/>
                <a:cs typeface="Arial" charset="0"/>
              </a:rPr>
              <a:t>Monitoramento e Avaliação.</a:t>
            </a:r>
          </a:p>
          <a:p>
            <a:pPr>
              <a:lnSpc>
                <a:spcPct val="150000"/>
              </a:lnSpc>
            </a:pPr>
            <a:r>
              <a:rPr lang="pt-BR" sz="2400" dirty="0" smtClean="0">
                <a:latin typeface="Arial" charset="0"/>
                <a:cs typeface="Arial" charset="0"/>
              </a:rPr>
              <a:t>Organização e Gestão dos Serviços.</a:t>
            </a:r>
          </a:p>
          <a:p>
            <a:pPr>
              <a:lnSpc>
                <a:spcPct val="150000"/>
              </a:lnSpc>
            </a:pPr>
            <a:r>
              <a:rPr lang="pt-BR" sz="2400" dirty="0" smtClean="0">
                <a:latin typeface="Arial" charset="0"/>
                <a:cs typeface="Arial" charset="0"/>
              </a:rPr>
              <a:t>Engajamento Público.</a:t>
            </a:r>
          </a:p>
          <a:p>
            <a:pPr>
              <a:lnSpc>
                <a:spcPct val="150000"/>
              </a:lnSpc>
            </a:pPr>
            <a:r>
              <a:rPr lang="pt-BR" sz="2400" dirty="0" smtClean="0">
                <a:latin typeface="Arial" charset="0"/>
                <a:cs typeface="Arial" charset="0"/>
              </a:rPr>
              <a:t>Qualificação da Prática Clínica.</a:t>
            </a:r>
            <a:endParaRPr lang="pt-BR" sz="2400" dirty="0" smtClean="0"/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dirty="0" smtClean="0">
                <a:latin typeface="Arial" pitchFamily="34" charset="0"/>
                <a:cs typeface="Arial" pitchFamily="34" charset="0"/>
              </a:rPr>
              <a:t>Metodologia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670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so">
  <a:themeElements>
    <a:clrScheme name="Concurso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so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1203</TotalTime>
  <Words>1860</Words>
  <Application>Microsoft Office PowerPoint</Application>
  <PresentationFormat>Apresentação na tela (4:3)</PresentationFormat>
  <Paragraphs>220</Paragraphs>
  <Slides>43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43</vt:i4>
      </vt:variant>
    </vt:vector>
  </HeadingPairs>
  <TitlesOfParts>
    <vt:vector size="44" baseType="lpstr">
      <vt:lpstr>Concurso</vt:lpstr>
      <vt:lpstr>Qualificação da atenção à saúde dos adultos portadores de Hipertensão Arterial sistêmica e/ou Diabetes Mellitus na UBS Ada Rodrigues Viana, Manaus/AM.</vt:lpstr>
      <vt:lpstr>Introdução.</vt:lpstr>
      <vt:lpstr>Slide 3</vt:lpstr>
      <vt:lpstr>Caracterização do município.</vt:lpstr>
      <vt:lpstr>Caracterização do município</vt:lpstr>
      <vt:lpstr>Caracterização da UBS Ada Rodrigues Viana .</vt:lpstr>
      <vt:lpstr>Ação programática na UBS antes da intervenção.</vt:lpstr>
      <vt:lpstr>Objetivo Geral </vt:lpstr>
      <vt:lpstr>Metodologia</vt:lpstr>
      <vt:lpstr>Logística</vt:lpstr>
      <vt:lpstr>Logística</vt:lpstr>
      <vt:lpstr>Ações a serem realizadas</vt:lpstr>
      <vt:lpstr>Slide 13</vt:lpstr>
      <vt:lpstr>Objetivos, Metas e Resultados.</vt:lpstr>
      <vt:lpstr>Slide 15</vt:lpstr>
      <vt:lpstr>Slide 16</vt:lpstr>
      <vt:lpstr>Objetivos, Metas e Resultados.</vt:lpstr>
      <vt:lpstr>Slide 18</vt:lpstr>
      <vt:lpstr>Meta 2.3 Realizar exame dos pés em 100% das pessoas com diabetes a cada 03 meses (com palpação dos pulsos tibial posterior e pedioso e medida da sensibilidade).</vt:lpstr>
      <vt:lpstr>Slide 20</vt:lpstr>
      <vt:lpstr>Slide 21</vt:lpstr>
      <vt:lpstr>Slide 22</vt:lpstr>
      <vt:lpstr>Slide 23</vt:lpstr>
      <vt:lpstr>Slide 24</vt:lpstr>
      <vt:lpstr>Objetivos, Metas e Resultados.</vt:lpstr>
      <vt:lpstr>Slide 26</vt:lpstr>
      <vt:lpstr>Slide 27</vt:lpstr>
      <vt:lpstr>Objetivos, Metas e Resultados.</vt:lpstr>
      <vt:lpstr>Slide 29</vt:lpstr>
      <vt:lpstr>Objetivos, Metas e Resultados.</vt:lpstr>
      <vt:lpstr>Slide 31</vt:lpstr>
      <vt:lpstr>Objetivos, Metas e Resultados.</vt:lpstr>
      <vt:lpstr>Slide 33</vt:lpstr>
      <vt:lpstr>Slide 34</vt:lpstr>
      <vt:lpstr>Slide 35</vt:lpstr>
      <vt:lpstr>Discussão  </vt:lpstr>
      <vt:lpstr>Slide 37</vt:lpstr>
      <vt:lpstr>Reflexão crítica sobre o processo pessoal de aprendizagem</vt:lpstr>
      <vt:lpstr>Referencias</vt:lpstr>
      <vt:lpstr>Momentos da intervenção</vt:lpstr>
      <vt:lpstr>Slide 41</vt:lpstr>
      <vt:lpstr>Slide 42</vt:lpstr>
      <vt:lpstr>Slide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Melhoria da atenção aos usuários com Hipertensão Arterial Sistêmica e/ou Diabetes Mellitus na UBS Aurora, Teutônia/RS.</dc:title>
  <dc:creator>User</dc:creator>
  <cp:lastModifiedBy>User Acer</cp:lastModifiedBy>
  <cp:revision>144</cp:revision>
  <dcterms:created xsi:type="dcterms:W3CDTF">2015-11-07T00:15:29Z</dcterms:created>
  <dcterms:modified xsi:type="dcterms:W3CDTF">2016-07-02T16:58:26Z</dcterms:modified>
</cp:coreProperties>
</file>